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2" r:id="rId8"/>
    <p:sldId id="267" r:id="rId9"/>
    <p:sldId id="268" r:id="rId10"/>
    <p:sldId id="259" r:id="rId11"/>
    <p:sldId id="269" r:id="rId12"/>
    <p:sldId id="270" r:id="rId13"/>
    <p:sldId id="260" r:id="rId14"/>
    <p:sldId id="263" r:id="rId15"/>
    <p:sldId id="264" r:id="rId16"/>
    <p:sldId id="265" r:id="rId17"/>
    <p:sldId id="266" r:id="rId18"/>
    <p:sldId id="261" r:id="rId1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9" autoAdjust="0"/>
    <p:restoredTop sz="96327" autoAdjust="0"/>
  </p:normalViewPr>
  <p:slideViewPr>
    <p:cSldViewPr snapToGrid="0" showGuides="1">
      <p:cViewPr varScale="1">
        <p:scale>
          <a:sx n="111" d="100"/>
          <a:sy n="111" d="100"/>
        </p:scale>
        <p:origin x="656" y="19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Email address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2458726-B683-0E41-81DD-D7598414B5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0602E0-8428-D740-88BC-12E5BB8F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2AC5BC-0C42-A043-B277-DC6BB1DD94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latin typeface="Fira Sans" panose="020B05030500000200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>
                <a:latin typeface="Fira Sans" panose="020B05030500000200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1F1B30-8A3C-E04E-90E7-FEC41CBD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9DC544-340A-6343-8314-F659D69A60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98E8AD-39A4-8E41-87B3-54D9DBAC3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838" y="0"/>
            <a:ext cx="5558025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0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0E53E3-D00E-014C-8DE4-4AC24426D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defRPr lang="en-IN" dirty="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defRPr lang="en-IN" dirty="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2A738BA-F065-5C4E-B0A4-685C76A87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Fira Sans" panose="020B0503050000020004" pitchFamily="34" charset="0"/>
                <a:cs typeface="Fira Sans" panose="020B0503050000020004" pitchFamily="34" charset="0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D5499E-01F5-1542-B735-5A3EA7BC3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38E259-B4C4-EF4B-AE2F-F28973824A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Fira Sans" panose="020B0503050000020004" pitchFamily="34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Add Caption Here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089245D-1701-3A45-99F4-58028040B8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2FC405A-9A1A-C045-9F45-4BC1CEA944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Project 5: Water Management | 21.01.2020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 rtl="0"/>
              <a:t>‹Nr.›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651" r:id="rId3"/>
    <p:sldLayoutId id="2147483685" r:id="rId4"/>
    <p:sldLayoutId id="2147483706" r:id="rId5"/>
    <p:sldLayoutId id="2147483708" r:id="rId6"/>
    <p:sldLayoutId id="2147483704" r:id="rId7"/>
    <p:sldLayoutId id="2147483689" r:id="rId8"/>
    <p:sldLayoutId id="2147483668" r:id="rId9"/>
    <p:sldLayoutId id="2147483707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692" r:id="rId18"/>
    <p:sldLayoutId id="2147483697" r:id="rId19"/>
    <p:sldLayoutId id="214748367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787A-53B9-A849-87A1-4D3EFB2A0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250222" cy="1634914"/>
          </a:xfrm>
        </p:spPr>
        <p:txBody>
          <a:bodyPr/>
          <a:lstStyle/>
          <a:p>
            <a:r>
              <a:rPr lang="en-US"/>
              <a:t>Project 5:</a:t>
            </a:r>
            <a:br>
              <a:rPr lang="en-US"/>
            </a:br>
            <a:r>
              <a:rPr lang="en-US"/>
              <a:t>Water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B33B-76FF-9B4C-BC2B-F98421645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5250222" cy="2215516"/>
          </a:xfrm>
        </p:spPr>
        <p:txBody>
          <a:bodyPr/>
          <a:lstStyle/>
          <a:p>
            <a:r>
              <a:rPr lang="en-US"/>
              <a:t>Seminar ‘Computational Economics‘</a:t>
            </a:r>
            <a:br>
              <a:rPr lang="en-US"/>
            </a:br>
            <a:endParaRPr lang="en-US"/>
          </a:p>
          <a:p>
            <a:r>
              <a:rPr lang="en-US" i="1"/>
              <a:t>Felix Fink</a:t>
            </a:r>
          </a:p>
          <a:p>
            <a:r>
              <a:rPr lang="en-US" i="1"/>
              <a:t>Martin Wicke</a:t>
            </a:r>
          </a:p>
          <a:p>
            <a:r>
              <a:rPr lang="en-US" i="1"/>
              <a:t>Niklas Sayer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DC63D1-22D9-4841-A6E5-EA0B2E8A15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73" r="46289"/>
          <a:stretch/>
        </p:blipFill>
        <p:spPr>
          <a:xfrm>
            <a:off x="-17838" y="0"/>
            <a:ext cx="5558025" cy="6858000"/>
          </a:xfrm>
        </p:spPr>
      </p:pic>
    </p:spTree>
    <p:extLst>
      <p:ext uri="{BB962C8B-B14F-4D97-AF65-F5344CB8AC3E}">
        <p14:creationId xmlns:p14="http://schemas.microsoft.com/office/powerpoint/2010/main" val="195334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BDC6-808E-824A-B100-0D4D73CA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7667-0FE2-7844-BE29-4737246B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C8E8F0-9B68-294A-9C86-CEA42B2ABB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619" t="10" r="24953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138760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4EB87B3-BF85-EA44-8472-D58AF5EB4C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7" t="3844" r="942" b="5086"/>
          <a:stretch/>
        </p:blipFill>
        <p:spPr>
          <a:xfrm>
            <a:off x="518677" y="811657"/>
            <a:ext cx="11314093" cy="5650786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633453"/>
          </a:xfrm>
        </p:spPr>
        <p:txBody>
          <a:bodyPr>
            <a:normAutofit/>
          </a:bodyPr>
          <a:lstStyle/>
          <a:p>
            <a:r>
              <a:rPr lang="en-US" sz="2800"/>
              <a:t>What is the steady state Level of the reservoir?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239C550-9609-A94A-BED7-865B419F4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8D8E50-A8C4-CB4F-A853-078026659B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6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48E761-759B-1F40-82AA-5FED81B109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87" r="8431" b="4423"/>
          <a:stretch/>
        </p:blipFill>
        <p:spPr>
          <a:xfrm>
            <a:off x="518677" y="770562"/>
            <a:ext cx="11314093" cy="5876814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/>
              <a:t>What irrigation policy maximizes the sum of utilities of farmers and recreational users?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264A3-FF3F-4048-9A2E-B132287EBD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B73ED-6F6A-1B42-BBBA-F76304065B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0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 dirty="0"/>
              <a:t>Value Function of Farmers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17D49C-CCAE-CF4C-BAD0-180268A74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63" t="6827" b="3545"/>
          <a:stretch/>
        </p:blipFill>
        <p:spPr>
          <a:xfrm>
            <a:off x="518679" y="1047964"/>
            <a:ext cx="9919866" cy="535267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99FCDB-D494-B74D-8C1E-C895045AE9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367263-FEDE-B742-ABCF-B8CE0DD37B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82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/>
              <a:t>Value Function of Recreational Users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0DBBB8-2212-2D43-9F49-990B4F82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70" t="8646" r="1750" b="3430"/>
          <a:stretch/>
        </p:blipFill>
        <p:spPr>
          <a:xfrm>
            <a:off x="518678" y="873303"/>
            <a:ext cx="10967830" cy="5537612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7456AAD-646A-A84D-801F-C884E46124D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DDC8A-FAC7-944D-8147-212A426316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3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0BEA-9C10-C64D-A8E0-A063C69E8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CF00-3BA2-A04C-B8EA-1A025FF95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FD0DC-E83E-0841-BDD1-340273FB49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3F3C4-8C7A-9C49-9D7C-982B47E33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7C1E22-F6A2-FF44-872A-34A884C77D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7BDD7A-A0C7-1942-88E9-55342B04F3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7562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1395-8267-AB49-B1FF-40D8A8DB5D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A261B-B450-E34E-94A3-D3E6A326DC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C404D-5201-C24D-924B-7FE3465D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6BB121-3526-7642-BE19-1E9E79CF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</a:t>
            </a:r>
          </a:p>
          <a:p>
            <a:r>
              <a:rPr lang="en-US"/>
              <a:t>Theory, Implementation</a:t>
            </a:r>
          </a:p>
          <a:p>
            <a:r>
              <a:rPr lang="en-US"/>
              <a:t>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9001B-92D2-554B-85B2-AC6DA7B1158C}"/>
              </a:ext>
            </a:extLst>
          </p:cNvPr>
          <p:cNvSpPr/>
          <p:nvPr/>
        </p:nvSpPr>
        <p:spPr>
          <a:xfrm rot="1546057">
            <a:off x="388019" y="3973285"/>
            <a:ext cx="4192073" cy="11865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UPDATE!</a:t>
            </a:r>
          </a:p>
        </p:txBody>
      </p:sp>
    </p:spTree>
    <p:extLst>
      <p:ext uri="{BB962C8B-B14F-4D97-AF65-F5344CB8AC3E}">
        <p14:creationId xmlns:p14="http://schemas.microsoft.com/office/powerpoint/2010/main" val="272010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BC57-4CCB-9144-9C91-FCE67B2C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B7C59-AF8C-CD42-B2E2-B76F222F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37460B-1889-4D43-8B54-4CD41A77E6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04" t="10" r="35224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155138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85193-EB82-F44E-B23E-1F2025D4E7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2E42-1F5A-F142-B520-F010889382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93ADD-47E2-0F46-B8D7-00079EC9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that be interesting?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3985B-D796-9D42-A587-0C546CB9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regions in the world suffer from physical water scarcity</a:t>
            </a:r>
          </a:p>
          <a:p>
            <a:r>
              <a:rPr lang="en-US" dirty="0"/>
              <a:t>Population growth, lifestyle changes and climate change will worsen this problem</a:t>
            </a:r>
          </a:p>
          <a:p>
            <a:pPr lvl="1"/>
            <a:r>
              <a:rPr lang="en-US" dirty="0"/>
              <a:t>Higher demand and more volatile weather to be expected</a:t>
            </a:r>
          </a:p>
          <a:p>
            <a:r>
              <a:rPr lang="en-US" dirty="0"/>
              <a:t>Research suggests that just by managing existing sources of water more efficiently, the arising challenges could be met over the next 50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3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F342730-5766-407F-85DB-66FDCD2CBB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4EA779-0699-47F4-8CB4-BCB60918E4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0A1CAB-38CC-4489-8887-C8A4B070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B1D14C8-268E-4D85-B918-CAE7E428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important uses of surface water: Food production -&gt; Irrigation of fields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 </a:t>
            </a:r>
            <a:r>
              <a:rPr lang="de-DE" dirty="0" err="1"/>
              <a:t>hypothetical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reservoir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: Farmers and Citizens</a:t>
            </a:r>
          </a:p>
          <a:p>
            <a:r>
              <a:rPr lang="de-DE" dirty="0" err="1"/>
              <a:t>Water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reservoir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replenished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rainfall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838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FDC82A-FAA9-4C26-90B3-E990D174C98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3E7A5-E753-41C3-AFD3-C81A1DEA9A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AD884F-AB80-49EB-AF9D-8238EA1E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like?</a:t>
            </a:r>
          </a:p>
        </p:txBody>
      </p:sp>
      <p:pic>
        <p:nvPicPr>
          <p:cNvPr id="7" name="Inhaltsplatzhalter 6" descr="Ein Bild, das Spiel enthält.&#10;&#10;Automatisch generierte Beschreibung">
            <a:extLst>
              <a:ext uri="{FF2B5EF4-FFF2-40B4-BE49-F238E27FC236}">
                <a16:creationId xmlns:a16="http://schemas.microsoft.com/office/drawing/2014/main" id="{9FF0975E-6387-468F-9C22-FF5E91360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43" y="1620455"/>
            <a:ext cx="8772857" cy="4472437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2294551-5D2D-44C4-AC27-F7A71FC92882}"/>
              </a:ext>
            </a:extLst>
          </p:cNvPr>
          <p:cNvSpPr/>
          <p:nvPr/>
        </p:nvSpPr>
        <p:spPr>
          <a:xfrm>
            <a:off x="8592453" y="1692985"/>
            <a:ext cx="2924631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Goal: Find an optimal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irrigation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strategy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that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maximizes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the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combined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utility</a:t>
            </a:r>
            <a:endParaRPr lang="de-DE" sz="2400" dirty="0">
              <a:solidFill>
                <a:srgbClr val="3F3F3F"/>
              </a:solidFill>
              <a:latin typeface="Fira Sans" panose="020B05030500000200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Infinite Horizon Dynamic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Programming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and Monte-Carlo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simulation</a:t>
            </a:r>
            <a:endParaRPr lang="de-DE" sz="2400" dirty="0">
              <a:solidFill>
                <a:srgbClr val="3F3F3F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5938-3878-0445-818F-9F74FEC3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B0A2D-6B30-8D44-8FF6-2F618C0E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8ABCC7-FFC3-D145-95B9-A323344309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35" t="10" r="35471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47982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85193-EB82-F44E-B23E-1F2025D4E7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2E42-1F5A-F142-B520-F010889382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93ADD-47E2-0F46-B8D7-00079EC9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Gauss-Hermite for rain distribution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3985B-D796-9D42-A587-0C546CB9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Rainfall follows lognormal-distribution</a:t>
            </a:r>
          </a:p>
          <a:p>
            <a:r>
              <a:rPr lang="en-US" dirty="0"/>
              <a:t>Parametrized with Gauss-Hermite we can calculate the expected value of the rain:</a:t>
            </a:r>
          </a:p>
        </p:txBody>
      </p:sp>
      <p:pic>
        <p:nvPicPr>
          <p:cNvPr id="7" name="Grafik 6" descr="Ein Bild, das Uhr enthält.&#10;&#10;Automatisch generierte Beschreibung">
            <a:extLst>
              <a:ext uri="{FF2B5EF4-FFF2-40B4-BE49-F238E27FC236}">
                <a16:creationId xmlns:a16="http://schemas.microsoft.com/office/drawing/2014/main" id="{F1D934F7-8CC2-9C48-89FC-3CC9587B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913" y="3007802"/>
            <a:ext cx="4488652" cy="13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85193-EB82-F44E-B23E-1F2025D4E7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2E42-1F5A-F142-B520-F010889382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93ADD-47E2-0F46-B8D7-00079EC9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3985B-D796-9D42-A587-0C546CB9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the utility of the farmers and of the recreational users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marL="1371600" lvl="3" indent="0">
              <a:buNone/>
            </a:pPr>
            <a:r>
              <a:rPr lang="en-US" dirty="0">
                <a:sym typeface="Wingdings" pitchFamily="2" charset="2"/>
              </a:rPr>
              <a:t>                       Find optimal irrigation policy to maximize utility for each water level</a:t>
            </a:r>
            <a:endParaRPr lang="en-US" dirty="0"/>
          </a:p>
        </p:txBody>
      </p:sp>
      <p:pic>
        <p:nvPicPr>
          <p:cNvPr id="8" name="Grafik 7" descr="Ein Bild, das Messer enthält.&#10;&#10;Automatisch generierte Beschreibung">
            <a:extLst>
              <a:ext uri="{FF2B5EF4-FFF2-40B4-BE49-F238E27FC236}">
                <a16:creationId xmlns:a16="http://schemas.microsoft.com/office/drawing/2014/main" id="{47FAD790-E3E2-054C-A4AA-8DC23971B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703"/>
          <a:stretch/>
        </p:blipFill>
        <p:spPr>
          <a:xfrm>
            <a:off x="838200" y="2483978"/>
            <a:ext cx="9757458" cy="467567"/>
          </a:xfrm>
          <a:prstGeom prst="rect">
            <a:avLst/>
          </a:prstGeom>
        </p:spPr>
      </p:pic>
      <p:pic>
        <p:nvPicPr>
          <p:cNvPr id="9" name="Grafik 8" descr="Ein Bild, das Messer enthält.&#10;&#10;Automatisch generierte Beschreibung">
            <a:extLst>
              <a:ext uri="{FF2B5EF4-FFF2-40B4-BE49-F238E27FC236}">
                <a16:creationId xmlns:a16="http://schemas.microsoft.com/office/drawing/2014/main" id="{051F0AAE-EB14-C042-9F2C-1A04218E0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27"/>
          <a:stretch/>
        </p:blipFill>
        <p:spPr>
          <a:xfrm>
            <a:off x="1509531" y="3125169"/>
            <a:ext cx="9757458" cy="59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0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328</Words>
  <Application>Microsoft Macintosh PowerPoint</Application>
  <PresentationFormat>Breitbild</PresentationFormat>
  <Paragraphs>62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Fira Sans</vt:lpstr>
      <vt:lpstr>Office Theme</vt:lpstr>
      <vt:lpstr>Project 5: Water Management</vt:lpstr>
      <vt:lpstr>Agenda</vt:lpstr>
      <vt:lpstr>Motivation</vt:lpstr>
      <vt:lpstr>Why would that be interesting?</vt:lpstr>
      <vt:lpstr>How do we tackle this problem?</vt:lpstr>
      <vt:lpstr>How exactly does that look like?</vt:lpstr>
      <vt:lpstr>Theory</vt:lpstr>
      <vt:lpstr>Gauss-Hermite for rain distribution</vt:lpstr>
      <vt:lpstr>Value function</vt:lpstr>
      <vt:lpstr>Results</vt:lpstr>
      <vt:lpstr>What is the steady state Level of the reservoir?</vt:lpstr>
      <vt:lpstr>What irrigation policy maximizes the sum of utilities of farmers and recreational users?</vt:lpstr>
      <vt:lpstr>Value Function of Farmers</vt:lpstr>
      <vt:lpstr>Value Function of Recreational Users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2020-01-20T08:56:14Z</dcterms:created>
  <dcterms:modified xsi:type="dcterms:W3CDTF">2020-01-20T15:01:41Z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